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3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799" y="265165"/>
            <a:ext cx="7374081" cy="1731249"/>
          </a:xfrm>
        </p:spPr>
        <p:txBody>
          <a:bodyPr>
            <a:normAutofit/>
          </a:bodyPr>
          <a:p>
            <a:r>
              <a:rPr altLang="zh-CN" sz="3800" lang="en-US"/>
              <a:t>श्री. छत्रपती शिवाजी महाविद्यालय, उमरगा</a:t>
            </a:r>
            <a:br>
              <a:rPr altLang="zh-CN" sz="3800" lang="en-US"/>
            </a:br>
            <a:endParaRPr altLang="zh-CN" sz="380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2999" y="1565259"/>
            <a:ext cx="6961663" cy="4497730"/>
          </a:xfrm>
        </p:spPr>
        <p:txBody>
          <a:bodyPr>
            <a:normAutofit/>
          </a:bodyPr>
          <a:p>
            <a:r>
              <a:rPr altLang="zh-CN" b="1" sz="3000" lang="en-US"/>
              <a:t>बी. ए. तृतीय वर्षे,  सेमिस्टर 5 </a:t>
            </a:r>
            <a:endParaRPr altLang="zh-CN" b="1" sz="3000" lang="en-US"/>
          </a:p>
          <a:p>
            <a:r>
              <a:rPr altLang="zh-CN" sz="3800" lang="en-US"/>
              <a:t>पेपर क्रमांक </a:t>
            </a:r>
            <a:r>
              <a:rPr altLang="zh-CN" sz="3800" lang="en-US"/>
              <a:t>9</a:t>
            </a:r>
            <a:r>
              <a:rPr altLang="zh-CN" sz="3800" lang="en-US"/>
              <a:t>, समाजशास्त्रीय परंपरा</a:t>
            </a:r>
            <a:endParaRPr altLang="zh-CN" sz="3800" lang="en-US"/>
          </a:p>
          <a:p>
            <a:r>
              <a:rPr altLang="zh-CN" b="0" sz="3200" lang="en-US"/>
              <a:t>घटक क्रमांक  1.</a:t>
            </a:r>
            <a:r>
              <a:rPr altLang="zh-CN" b="0" sz="3200" lang="en-US"/>
              <a:t> समाजशास्त्राचे</a:t>
            </a:r>
            <a:r>
              <a:rPr altLang="zh-CN" b="0" sz="3200" lang="en-US"/>
              <a:t> प्रणेते</a:t>
            </a:r>
            <a:r>
              <a:rPr altLang="zh-CN" b="0" sz="3200" lang="en-US"/>
              <a:t>. </a:t>
            </a:r>
            <a:r>
              <a:rPr altLang="zh-CN" b="0" sz="3200" lang="en-US"/>
              <a:t> </a:t>
            </a:r>
            <a:r>
              <a:rPr altLang="zh-CN" b="0" sz="3200" lang="en-US"/>
              <a:t> </a:t>
            </a:r>
            <a:r>
              <a:rPr altLang="zh-CN" b="0" sz="3200" lang="en-US"/>
              <a:t> </a:t>
            </a:r>
            <a:r>
              <a:rPr altLang="zh-CN" b="0" sz="3200" lang="en-US"/>
              <a:t> </a:t>
            </a:r>
            <a:r>
              <a:rPr altLang="zh-CN" b="0" sz="3200" lang="en-US"/>
              <a:t> </a:t>
            </a:r>
            <a:r>
              <a:rPr altLang="zh-CN" b="0" sz="3200" lang="en-US"/>
              <a:t> </a:t>
            </a:r>
            <a:r>
              <a:rPr altLang="zh-CN" b="1" sz="3000" lang="en-US"/>
              <a:t> </a:t>
            </a:r>
            <a:r>
              <a:rPr altLang="zh-CN" b="1" sz="3000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b="1" sz="2800" lang="en-US"/>
              <a:t>उपघटक</a:t>
            </a:r>
            <a:r>
              <a:rPr altLang="zh-CN" b="1" sz="2800" lang="en-US"/>
              <a:t> -: </a:t>
            </a:r>
            <a:r>
              <a:rPr altLang="zh-CN" b="1" sz="2800" lang="en-US"/>
              <a:t>ऑगस्ट</a:t>
            </a:r>
            <a:r>
              <a:rPr altLang="zh-CN" b="1" sz="2800" lang="en-US"/>
              <a:t> कॉम्ट</a:t>
            </a:r>
            <a:r>
              <a:rPr altLang="zh-CN" b="1" sz="2800" lang="en-US"/>
              <a:t> यांचा</a:t>
            </a:r>
            <a:r>
              <a:rPr altLang="zh-CN" b="1" sz="2800" lang="en-US"/>
              <a:t> </a:t>
            </a:r>
            <a:r>
              <a:rPr altLang="zh-CN" b="1" sz="2800" lang="en-US"/>
              <a:t>:</a:t>
            </a:r>
            <a:r>
              <a:rPr altLang="zh-CN" b="1" sz="2800" lang="en-US"/>
              <a:t>-</a:t>
            </a:r>
            <a:r>
              <a:rPr altLang="zh-CN" b="1" sz="2800" lang="en-US"/>
              <a:t> तीन</a:t>
            </a:r>
            <a:r>
              <a:rPr altLang="zh-CN" b="1" sz="2800" lang="en-US"/>
              <a:t> अवस्थेचा</a:t>
            </a:r>
            <a:r>
              <a:rPr altLang="zh-CN" b="1" sz="2800" lang="en-US"/>
              <a:t> नियम</a:t>
            </a:r>
            <a:endParaRPr altLang="zh-CN" b="1" sz="2800" lang="en-US"/>
          </a:p>
          <a:p>
            <a:r>
              <a:rPr altLang="zh-CN" b="0" sz="2800" lang="en-US"/>
              <a:t> </a:t>
            </a:r>
            <a:r>
              <a:rPr altLang="zh-CN" b="0" sz="2800" lang="en-US"/>
              <a:t>विषय</a:t>
            </a:r>
            <a:r>
              <a:rPr altLang="zh-CN" b="0" sz="2800" lang="en-US"/>
              <a:t> अध्यापक :- डॉ अनिल गाडेकर</a:t>
            </a:r>
            <a:endParaRPr altLang="zh-CN" b="0" sz="2800" lang="en-US"/>
          </a:p>
          <a:p>
            <a:r>
              <a:rPr altLang="zh-CN" b="1" lang="en-US"/>
              <a:t>सहाय्यक प्राध्यापक </a:t>
            </a:r>
            <a:endParaRPr altLang="zh-CN" b="1" lang="en-US"/>
          </a:p>
          <a:p>
            <a:r>
              <a:rPr altLang="zh-CN" b="1" lang="en-US"/>
              <a:t> समाजशास्त्र विभाग</a:t>
            </a:r>
            <a:endParaRPr altLang="zh-CN" b="1" lang="en-US"/>
          </a:p>
          <a:p>
            <a:r>
              <a:rPr altLang="zh-CN" b="1" lang="en-US"/>
              <a:t> मोबाईल नंबर 95 45 43 90 48</a:t>
            </a:r>
            <a:endParaRPr altLang="zh-CN" b="1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ऑगस्ट</a:t>
            </a:r>
            <a:r>
              <a:rPr lang="en-US"/>
              <a:t> कॉम्ट</a:t>
            </a:r>
            <a:r>
              <a:rPr lang="en-US"/>
              <a:t> यांचा</a:t>
            </a:r>
            <a:r>
              <a:rPr lang="en-US"/>
              <a:t> अल्प</a:t>
            </a:r>
            <a:r>
              <a:rPr lang="en-US"/>
              <a:t>जीवन</a:t>
            </a:r>
            <a:r>
              <a:rPr lang="en-US"/>
              <a:t> परिचय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r>
              <a:rPr lang="en-US"/>
              <a:t>समाजशास्त्राचा</a:t>
            </a:r>
            <a:r>
              <a:rPr lang="en-US"/>
              <a:t> जनक</a:t>
            </a:r>
            <a:r>
              <a:rPr lang="en-US"/>
              <a:t> म्हणून</a:t>
            </a:r>
            <a:r>
              <a:rPr lang="en-US"/>
              <a:t> ओळखल्या</a:t>
            </a:r>
            <a:r>
              <a:rPr lang="en-US"/>
              <a:t> जाणाऱ्या</a:t>
            </a:r>
            <a:r>
              <a:rPr lang="en-US"/>
              <a:t> ऑगस्ट</a:t>
            </a:r>
            <a:r>
              <a:rPr lang="en-US"/>
              <a:t> कॉम्</a:t>
            </a:r>
            <a:r>
              <a:rPr lang="en-US"/>
              <a:t>ट</a:t>
            </a:r>
            <a:r>
              <a:rPr lang="en-US"/>
              <a:t>चा जन्म</a:t>
            </a:r>
            <a:r>
              <a:rPr lang="en-US"/>
              <a:t> 19</a:t>
            </a:r>
            <a:r>
              <a:rPr lang="en-US"/>
              <a:t> जानेवारी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7</a:t>
            </a:r>
            <a:r>
              <a:rPr lang="en-US"/>
              <a:t>98 ला</a:t>
            </a:r>
            <a:r>
              <a:rPr lang="en-US"/>
              <a:t> फ्रान्समधील</a:t>
            </a:r>
            <a:r>
              <a:rPr lang="en-US"/>
              <a:t> मौंट</a:t>
            </a:r>
            <a:r>
              <a:rPr lang="en-US"/>
              <a:t> पिलियर या गावी</a:t>
            </a:r>
            <a:r>
              <a:rPr lang="en-US"/>
              <a:t> झाला</a:t>
            </a:r>
            <a:r>
              <a:rPr lang="en-US"/>
              <a:t>.</a:t>
            </a:r>
            <a:endParaRPr lang="en-US"/>
          </a:p>
          <a:p>
            <a:r>
              <a:rPr lang="en-US"/>
              <a:t>कॉम्ट</a:t>
            </a:r>
            <a:r>
              <a:rPr lang="en-US"/>
              <a:t>चे आई-वडील</a:t>
            </a:r>
            <a:r>
              <a:rPr lang="en-US"/>
              <a:t> कॅथलिक</a:t>
            </a:r>
            <a:r>
              <a:rPr lang="en-US"/>
              <a:t> पंथाचे</a:t>
            </a:r>
            <a:r>
              <a:rPr lang="en-US"/>
              <a:t> अनुयायी</a:t>
            </a:r>
            <a:r>
              <a:rPr lang="en-US"/>
              <a:t> </a:t>
            </a:r>
            <a:r>
              <a:rPr lang="en-US"/>
              <a:t> व</a:t>
            </a:r>
            <a:r>
              <a:rPr lang="en-US"/>
              <a:t> कट्टर</a:t>
            </a:r>
            <a:r>
              <a:rPr lang="en-US"/>
              <a:t> परंपरावादी</a:t>
            </a:r>
            <a:r>
              <a:rPr lang="en-US"/>
              <a:t> होते</a:t>
            </a:r>
            <a:r>
              <a:rPr lang="en-US"/>
              <a:t>.</a:t>
            </a:r>
            <a:r>
              <a:rPr lang="en-US"/>
              <a:t> त्यांचे</a:t>
            </a:r>
            <a:r>
              <a:rPr lang="en-US"/>
              <a:t> वडील</a:t>
            </a:r>
            <a:r>
              <a:rPr lang="en-US"/>
              <a:t> फ्रेंड सरकारमध्ये</a:t>
            </a:r>
            <a:r>
              <a:rPr lang="en-US"/>
              <a:t> कर</a:t>
            </a:r>
            <a:r>
              <a:rPr lang="en-US"/>
              <a:t> खात्यात</a:t>
            </a:r>
            <a:r>
              <a:rPr lang="en-US"/>
              <a:t> नोकरीला</a:t>
            </a:r>
            <a:r>
              <a:rPr lang="en-US"/>
              <a:t> होते</a:t>
            </a:r>
            <a:r>
              <a:rPr lang="en-US"/>
              <a:t>.</a:t>
            </a:r>
            <a:endParaRPr lang="en-US"/>
          </a:p>
          <a:p>
            <a:r>
              <a:rPr lang="en-US"/>
              <a:t>कॉम्ट</a:t>
            </a:r>
            <a:r>
              <a:rPr lang="en-US"/>
              <a:t> </a:t>
            </a:r>
            <a:r>
              <a:rPr lang="en-US"/>
              <a:t>चे</a:t>
            </a:r>
            <a:r>
              <a:rPr lang="en-US"/>
              <a:t> प्राथमिक</a:t>
            </a:r>
            <a:r>
              <a:rPr lang="en-US"/>
              <a:t> शिक्षण</a:t>
            </a:r>
            <a:r>
              <a:rPr lang="en-US"/>
              <a:t> त्यांच्या जन्मगावी</a:t>
            </a:r>
            <a:r>
              <a:rPr lang="en-US"/>
              <a:t> झाले</a:t>
            </a:r>
            <a:r>
              <a:rPr lang="en-US"/>
              <a:t>,</a:t>
            </a:r>
            <a:r>
              <a:rPr lang="en-US"/>
              <a:t> प्राथमिक</a:t>
            </a:r>
            <a:r>
              <a:rPr lang="en-US"/>
              <a:t> शिक्षणानंतर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814</a:t>
            </a:r>
            <a:r>
              <a:rPr lang="en-US"/>
              <a:t> मध्ये</a:t>
            </a:r>
            <a:r>
              <a:rPr lang="en-US"/>
              <a:t> पुढील</a:t>
            </a:r>
            <a:r>
              <a:rPr lang="en-US"/>
              <a:t> शिक्षणासाठी</a:t>
            </a:r>
            <a:r>
              <a:rPr lang="en-US"/>
              <a:t> पॅरिस मधील पॉलिटेक्निक या संस्थेत </a:t>
            </a:r>
            <a:r>
              <a:rPr lang="en-US"/>
              <a:t>प्रवेश </a:t>
            </a:r>
            <a:r>
              <a:rPr lang="en-US"/>
              <a:t>.</a:t>
            </a:r>
            <a:r>
              <a:rPr lang="en-US"/>
              <a:t> तेथे</a:t>
            </a:r>
            <a:r>
              <a:rPr lang="en-US"/>
              <a:t> अनेक</a:t>
            </a:r>
            <a:r>
              <a:rPr lang="en-US"/>
              <a:t> विचारवंताचा</a:t>
            </a:r>
            <a:r>
              <a:rPr lang="en-US"/>
              <a:t> प्रभाव</a:t>
            </a:r>
            <a:r>
              <a:rPr lang="en-US"/>
              <a:t> </a:t>
            </a:r>
            <a:r>
              <a:rPr lang="en-US"/>
              <a:t>कॉम्ट</a:t>
            </a:r>
            <a:r>
              <a:rPr lang="en-US"/>
              <a:t> </a:t>
            </a:r>
            <a:r>
              <a:rPr lang="en-US"/>
              <a:t> वरती</a:t>
            </a:r>
            <a:r>
              <a:rPr lang="en-US"/>
              <a:t> पडला</a:t>
            </a:r>
            <a:r>
              <a:rPr lang="en-US"/>
              <a:t>,</a:t>
            </a:r>
            <a:r>
              <a:rPr lang="en-US"/>
              <a:t> त्यात</a:t>
            </a:r>
            <a:r>
              <a:rPr lang="en-US"/>
              <a:t> सर्वाधिक</a:t>
            </a:r>
            <a:r>
              <a:rPr lang="en-US"/>
              <a:t> प्रभाव</a:t>
            </a:r>
            <a:r>
              <a:rPr lang="en-US"/>
              <a:t> बेंजामिन</a:t>
            </a:r>
            <a:r>
              <a:rPr lang="en-US"/>
              <a:t> फ्रेंक्लिन</a:t>
            </a:r>
            <a:r>
              <a:rPr lang="en-US"/>
              <a:t> चा होता</a:t>
            </a:r>
            <a:r>
              <a:rPr lang="en-US"/>
              <a:t>.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1</a:t>
            </a:r>
            <a:r>
              <a:rPr lang="en-US"/>
              <a:t>7</a:t>
            </a:r>
            <a:r>
              <a:rPr lang="en-US"/>
              <a:t>मध्ये सेंट सीमा यांच्याशी भेट व मैत्रीत रूपांतर</a:t>
            </a:r>
            <a:r>
              <a:rPr lang="en-US"/>
              <a:t>,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2</a:t>
            </a:r>
            <a:r>
              <a:rPr lang="en-US"/>
              <a:t>5</a:t>
            </a:r>
            <a:r>
              <a:rPr lang="en-US"/>
              <a:t> </a:t>
            </a:r>
            <a:r>
              <a:rPr lang="en-US"/>
              <a:t>मध्ये</a:t>
            </a:r>
            <a:r>
              <a:rPr lang="en-US"/>
              <a:t> कॅरोलीन मॅ</a:t>
            </a:r>
            <a:r>
              <a:rPr lang="en-US"/>
              <a:t>सिन</a:t>
            </a:r>
            <a:r>
              <a:rPr lang="en-US"/>
              <a:t> </a:t>
            </a:r>
            <a:r>
              <a:rPr lang="en-US"/>
              <a:t>बरोबर</a:t>
            </a:r>
            <a:r>
              <a:rPr lang="en-US"/>
              <a:t> विवाह</a:t>
            </a:r>
            <a:r>
              <a:rPr lang="en-US"/>
              <a:t> व</a:t>
            </a:r>
            <a:r>
              <a:rPr lang="en-US"/>
              <a:t> पॉझिटिव फिलॉसॉफी या ग्रंथाची रूपरेषा तयार </a:t>
            </a:r>
            <a:r>
              <a:rPr lang="en-US"/>
              <a:t>मध्ये</a:t>
            </a:r>
            <a:r>
              <a:rPr lang="en-US"/>
              <a:t> कॅरोल</a:t>
            </a:r>
            <a:r>
              <a:rPr lang="en-US"/>
              <a:t>ीन मेसिन</a:t>
            </a:r>
            <a:r>
              <a:rPr lang="en-US"/>
              <a:t> सोबत</a:t>
            </a:r>
            <a:r>
              <a:rPr lang="en-US"/>
              <a:t> </a:t>
            </a:r>
            <a:r>
              <a:rPr lang="en-US"/>
              <a:t> घटस्फोट</a:t>
            </a:r>
            <a:r>
              <a:rPr lang="en-US"/>
              <a:t>.</a:t>
            </a:r>
            <a:r>
              <a:rPr lang="en-US"/>
              <a:t> 18</a:t>
            </a:r>
            <a:r>
              <a:rPr lang="en-US"/>
              <a:t>44</a:t>
            </a:r>
            <a:r>
              <a:rPr lang="en-US"/>
              <a:t> मध्ये</a:t>
            </a:r>
            <a:r>
              <a:rPr lang="en-US"/>
              <a:t> </a:t>
            </a:r>
            <a:r>
              <a:rPr lang="en-US"/>
              <a:t>द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ो</a:t>
            </a:r>
            <a:r>
              <a:rPr lang="en-US"/>
              <a:t>क्स</a:t>
            </a:r>
            <a:r>
              <a:rPr lang="en-US"/>
              <a:t> या स्त्रीशी परिचय</a:t>
            </a:r>
            <a:r>
              <a:rPr lang="en-US"/>
              <a:t>.</a:t>
            </a:r>
            <a:endParaRPr lang="en-US"/>
          </a:p>
          <a:p>
            <a:r>
              <a:rPr lang="en-US"/>
              <a:t>5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5</a:t>
            </a:r>
            <a:r>
              <a:rPr lang="en-US"/>
              <a:t>7</a:t>
            </a:r>
            <a:r>
              <a:rPr lang="en-US"/>
              <a:t> रोजी</a:t>
            </a:r>
            <a:r>
              <a:rPr lang="en-US"/>
              <a:t> दुःखद</a:t>
            </a:r>
            <a:r>
              <a:rPr lang="en-US"/>
              <a:t> निधन झाले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ग्रंथसंपदा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2</a:t>
            </a:r>
            <a:r>
              <a:rPr lang="en-US"/>
              <a:t>2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prospectus</a:t>
            </a:r>
            <a:r>
              <a:rPr lang="en-US"/>
              <a:t> of</a:t>
            </a:r>
            <a:r>
              <a:rPr lang="en-US"/>
              <a:t> of</a:t>
            </a:r>
            <a:r>
              <a:rPr lang="en-US"/>
              <a:t> the</a:t>
            </a:r>
            <a:r>
              <a:rPr lang="en-US"/>
              <a:t> scientific</a:t>
            </a:r>
            <a:r>
              <a:rPr lang="en-US"/>
              <a:t> works</a:t>
            </a:r>
            <a:r>
              <a:rPr lang="en-US"/>
              <a:t> for</a:t>
            </a:r>
            <a:r>
              <a:rPr lang="en-US"/>
              <a:t> the</a:t>
            </a:r>
            <a:r>
              <a:rPr lang="en-US"/>
              <a:t> 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gnization of society</a:t>
            </a:r>
            <a:r>
              <a:rPr lang="en-US"/>
              <a:t>.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2</a:t>
            </a:r>
            <a:r>
              <a:rPr lang="en-US"/>
              <a:t>6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consideration</a:t>
            </a:r>
            <a:r>
              <a:rPr lang="en-US"/>
              <a:t>s</a:t>
            </a:r>
            <a:r>
              <a:rPr lang="en-US"/>
              <a:t> of</a:t>
            </a:r>
            <a:r>
              <a:rPr lang="en-US"/>
              <a:t> spiritual</a:t>
            </a:r>
            <a:r>
              <a:rPr lang="en-US"/>
              <a:t> power</a:t>
            </a:r>
            <a:r>
              <a:rPr lang="en-US"/>
              <a:t>.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3</a:t>
            </a:r>
            <a:r>
              <a:rPr lang="en-US"/>
              <a:t>0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4</a:t>
            </a:r>
            <a:r>
              <a:rPr lang="en-US"/>
              <a:t>2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course</a:t>
            </a:r>
            <a:r>
              <a:rPr lang="en-US"/>
              <a:t> of</a:t>
            </a:r>
            <a:r>
              <a:rPr lang="en-US"/>
              <a:t> positive</a:t>
            </a:r>
            <a:r>
              <a:rPr lang="en-US"/>
              <a:t> philosophy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6</a:t>
            </a:r>
            <a:r>
              <a:rPr lang="en-US"/>
              <a:t> </a:t>
            </a:r>
            <a:r>
              <a:rPr lang="en-US"/>
              <a:t> volum</a:t>
            </a:r>
            <a:r>
              <a:rPr lang="en-US"/>
              <a:t>es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*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5</a:t>
            </a:r>
            <a:r>
              <a:rPr lang="en-US"/>
              <a:t>1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5</a:t>
            </a:r>
            <a:r>
              <a:rPr lang="en-US"/>
              <a:t>4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system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  </a:t>
            </a:r>
            <a:r>
              <a:rPr lang="en-US"/>
              <a:t>positive</a:t>
            </a:r>
            <a:r>
              <a:rPr lang="en-US"/>
              <a:t> </a:t>
            </a:r>
            <a:r>
              <a:rPr lang="en-US"/>
              <a:t>politi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ume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*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4</a:t>
            </a:r>
            <a:r>
              <a:rPr lang="en-US"/>
              <a:t>4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discourse of</a:t>
            </a:r>
            <a:r>
              <a:rPr lang="en-US"/>
              <a:t> positive</a:t>
            </a:r>
            <a:r>
              <a:rPr lang="en-US"/>
              <a:t> spirit</a:t>
            </a:r>
            <a:r>
              <a:rPr lang="en-US"/>
              <a:t>.</a:t>
            </a:r>
            <a:endParaRPr lang="en-US"/>
          </a:p>
          <a:p>
            <a:r>
              <a:rPr lang="en-US"/>
              <a:t>1</a:t>
            </a:r>
            <a:r>
              <a:rPr lang="en-US"/>
              <a:t>8</a:t>
            </a:r>
            <a:r>
              <a:rPr lang="en-US"/>
              <a:t>4</a:t>
            </a:r>
            <a:r>
              <a:rPr lang="en-US"/>
              <a:t>9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positiv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calendar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तीन</a:t>
            </a:r>
            <a:r>
              <a:rPr lang="en-US"/>
              <a:t> अवस्थेचा</a:t>
            </a:r>
            <a:r>
              <a:rPr lang="en-US"/>
              <a:t> नियम</a:t>
            </a:r>
            <a:r>
              <a:rPr lang="en-US"/>
              <a:t> किंवा सिद्धांत</a:t>
            </a:r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r>
              <a:rPr lang="en-US"/>
              <a:t> </a:t>
            </a:r>
            <a:r>
              <a:rPr lang="en-US"/>
              <a:t>कॉ</a:t>
            </a:r>
            <a:r>
              <a:rPr lang="en-US"/>
              <a:t>म</a:t>
            </a:r>
            <a:r>
              <a:rPr lang="en-US"/>
              <a:t>्</a:t>
            </a:r>
            <a:r>
              <a:rPr lang="en-US"/>
              <a:t>ट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सर्व मानवी समाजातील सर्व काळात बुद्धीच्या विकासाचा आढावा घेत असताना एक महान आणि समाजशास्त्राला अधरभुत असा सिद्धांत मांडला</a:t>
            </a:r>
            <a:r>
              <a:rPr lang="en-US"/>
              <a:t> हा सिद्धांत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22 चाली म्हणजेच वयाच्या चोविसाव्या वर्षी</a:t>
            </a:r>
            <a:r>
              <a:rPr lang="en-US"/>
              <a:t> मांडला</a:t>
            </a:r>
            <a:r>
              <a:rPr lang="en-US"/>
              <a:t> आहे</a:t>
            </a:r>
            <a:r>
              <a:rPr lang="en-US"/>
              <a:t>.</a:t>
            </a:r>
            <a:endParaRPr lang="en-US"/>
          </a:p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मानवाने</a:t>
            </a:r>
            <a:r>
              <a:rPr lang="en-US"/>
              <a:t> निर्माण</a:t>
            </a:r>
            <a:r>
              <a:rPr lang="en-US"/>
              <a:t> केलेल्या</a:t>
            </a:r>
            <a:r>
              <a:rPr lang="en-US"/>
              <a:t> प्रत्येक</a:t>
            </a:r>
            <a:r>
              <a:rPr lang="en-US"/>
              <a:t> ज्ञान क्षेत्रास</a:t>
            </a:r>
            <a:r>
              <a:rPr lang="en-US"/>
              <a:t> किंवा</a:t>
            </a:r>
            <a:r>
              <a:rPr lang="en-US"/>
              <a:t> मानवी</a:t>
            </a:r>
            <a:r>
              <a:rPr lang="en-US"/>
              <a:t> बुद्धीचा</a:t>
            </a:r>
            <a:r>
              <a:rPr lang="en-US"/>
              <a:t> विकास</a:t>
            </a:r>
            <a:r>
              <a:rPr lang="en-US"/>
              <a:t> होत</a:t>
            </a:r>
            <a:r>
              <a:rPr lang="en-US"/>
              <a:t> असताना</a:t>
            </a:r>
            <a:r>
              <a:rPr lang="en-US"/>
              <a:t> तीन</a:t>
            </a:r>
            <a:r>
              <a:rPr lang="en-US"/>
              <a:t> वेगवेगळ्या</a:t>
            </a:r>
            <a:r>
              <a:rPr lang="en-US"/>
              <a:t> परंतु</a:t>
            </a:r>
            <a:r>
              <a:rPr lang="en-US"/>
              <a:t> परस्पर</a:t>
            </a:r>
            <a:r>
              <a:rPr lang="en-US"/>
              <a:t> संबंधित</a:t>
            </a:r>
            <a:r>
              <a:rPr lang="en-US"/>
              <a:t> अशा</a:t>
            </a:r>
            <a:r>
              <a:rPr lang="en-US"/>
              <a:t> व</a:t>
            </a:r>
            <a:r>
              <a:rPr lang="en-US"/>
              <a:t> क्रमाने</a:t>
            </a:r>
            <a:r>
              <a:rPr lang="en-US"/>
              <a:t> येणाऱ्या</a:t>
            </a:r>
            <a:r>
              <a:rPr lang="en-US"/>
              <a:t> अवस्थांमधून</a:t>
            </a:r>
            <a:r>
              <a:rPr lang="en-US"/>
              <a:t> संक्रमित</a:t>
            </a:r>
            <a:r>
              <a:rPr lang="en-US"/>
              <a:t> व्हावे</a:t>
            </a:r>
            <a:r>
              <a:rPr lang="en-US"/>
              <a:t> लागते</a:t>
            </a:r>
            <a:r>
              <a:rPr lang="en-US"/>
              <a:t>.</a:t>
            </a:r>
            <a:r>
              <a:rPr lang="en-US"/>
              <a:t>एवढेच नाही तर प्रत्येक </a:t>
            </a:r>
            <a:r>
              <a:rPr lang="en-US"/>
              <a:t>समाजा</a:t>
            </a:r>
            <a:r>
              <a:rPr lang="en-US"/>
              <a:t>चा</a:t>
            </a:r>
            <a:r>
              <a:rPr lang="en-US"/>
              <a:t> बौद्धिक दृष्टिकोन देखील</a:t>
            </a:r>
            <a:r>
              <a:rPr lang="en-US"/>
              <a:t> याच</a:t>
            </a:r>
            <a:r>
              <a:rPr lang="en-US"/>
              <a:t> तीन</a:t>
            </a:r>
            <a:r>
              <a:rPr lang="en-US"/>
              <a:t> अवस्थांनुसार</a:t>
            </a:r>
            <a:r>
              <a:rPr lang="en-US"/>
              <a:t> क्रमाक्रमाने</a:t>
            </a:r>
            <a:r>
              <a:rPr lang="en-US"/>
              <a:t> विकसित</a:t>
            </a:r>
            <a:r>
              <a:rPr lang="en-US"/>
              <a:t> होत</a:t>
            </a:r>
            <a:r>
              <a:rPr lang="en-US"/>
              <a:t> </a:t>
            </a:r>
            <a:r>
              <a:rPr lang="en-US"/>
              <a:t>अस</a:t>
            </a:r>
            <a:r>
              <a:rPr lang="en-US"/>
              <a:t>त</a:t>
            </a:r>
            <a:r>
              <a:rPr lang="en-US"/>
              <a:t>ो</a:t>
            </a:r>
            <a:r>
              <a:rPr lang="en-US"/>
              <a:t>.</a:t>
            </a:r>
            <a:endParaRPr lang="en-US"/>
          </a:p>
          <a:p>
            <a:r>
              <a:rPr lang="en-US"/>
              <a:t>थोडक्यात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मानवी ज्ञानाची उकल</a:t>
            </a:r>
            <a:r>
              <a:rPr lang="en-US"/>
              <a:t> करण्याच्या</a:t>
            </a:r>
            <a:r>
              <a:rPr lang="en-US"/>
              <a:t> या तीन</a:t>
            </a:r>
            <a:r>
              <a:rPr lang="en-US"/>
              <a:t> वेगवेगळ्या अवस्था आहेत</a:t>
            </a:r>
            <a:r>
              <a:rPr lang="en-US"/>
              <a:t>.</a:t>
            </a:r>
            <a:r>
              <a:rPr lang="en-US"/>
              <a:t> दु</a:t>
            </a:r>
            <a:r>
              <a:rPr lang="en-US"/>
              <a:t>सर्‍या शब्दात असेही म्हणता येईल की कोणत्याही घटनांचे मानवी बुद्धी द्वारे स्पष्टीकरण करण्याचे हे तीन मार्ग आहेत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कॉ</a:t>
            </a:r>
            <a:r>
              <a:rPr lang="en-US"/>
              <a:t>म</a:t>
            </a:r>
            <a:r>
              <a:rPr lang="en-US"/>
              <a:t>्</a:t>
            </a:r>
            <a:r>
              <a:rPr lang="en-US"/>
              <a:t>ट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 स्पष्ट</a:t>
            </a:r>
            <a:r>
              <a:rPr lang="en-US"/>
              <a:t> केलेल्या</a:t>
            </a:r>
            <a:r>
              <a:rPr lang="en-US"/>
              <a:t> तीन अवस्था</a:t>
            </a:r>
            <a:r>
              <a:rPr lang="en-US"/>
              <a:t> खालीलप्रमाणे</a:t>
            </a:r>
            <a:r>
              <a:rPr lang="en-US"/>
              <a:t> आहेत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तीन अवस्था</a:t>
            </a:r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1</a:t>
            </a:r>
            <a:r>
              <a:rPr lang="en-US"/>
              <a:t>)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काल्पनिक किंवा ईश्वरशास्त्रीय व्यवस्था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सर्व</a:t>
            </a:r>
            <a:r>
              <a:rPr lang="en-US"/>
              <a:t>वस्तू</a:t>
            </a:r>
            <a:r>
              <a:rPr lang="en-US"/>
              <a:t>चेतना</a:t>
            </a:r>
            <a:r>
              <a:rPr lang="en-US"/>
              <a:t>वाद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केश्वरवाद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.</a:t>
            </a:r>
            <a:r>
              <a:rPr lang="en-US"/>
              <a:t>एकेश्वरवाद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2</a:t>
            </a:r>
            <a:r>
              <a:rPr lang="en-US"/>
              <a:t>)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तात्त्विक</a:t>
            </a:r>
            <a:r>
              <a:rPr lang="en-US"/>
              <a:t> किंवा</a:t>
            </a:r>
            <a:r>
              <a:rPr lang="en-US"/>
              <a:t> अध्यात्मिक</a:t>
            </a:r>
            <a:r>
              <a:rPr lang="en-US"/>
              <a:t> </a:t>
            </a:r>
            <a:r>
              <a:rPr lang="en-US"/>
              <a:t> किंवा</a:t>
            </a:r>
            <a:r>
              <a:rPr lang="en-US"/>
              <a:t> अमूर्त अवस्था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4</a:t>
            </a:r>
            <a:r>
              <a:rPr lang="en-US"/>
              <a:t>)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वैज्ञानिक</a:t>
            </a:r>
            <a:r>
              <a:rPr lang="en-US"/>
              <a:t> किंवा</a:t>
            </a:r>
            <a:r>
              <a:rPr lang="en-US"/>
              <a:t> प्रत्यक्ष</a:t>
            </a:r>
            <a:r>
              <a:rPr lang="en-US"/>
              <a:t> अवस्था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383334"/>
          </a:xfrm>
          <a:solidFill>
            <a:srgbClr val="FFCC99"/>
          </a:solidFill>
        </p:spPr>
        <p:txBody>
          <a:bodyPr/>
          <a:p>
            <a:r>
              <a:rPr b="1" sz="7900" lang="en-US">
                <a:solidFill>
                  <a:srgbClr val="92D04F"/>
                </a:solidFill>
              </a:rPr>
              <a:t>धन्यवाद</a:t>
            </a:r>
            <a:br>
              <a:rPr b="1" sz="7900" lang="en-US">
                <a:solidFill>
                  <a:srgbClr val="92D04F"/>
                </a:solidFill>
              </a:rPr>
            </a:br>
            <a:endParaRPr b="1" sz="7900"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2015-05-11T22:30:45Z</dcterms:created>
  <dcterms:modified xsi:type="dcterms:W3CDTF">2020-07-10T11:44:18Z</dcterms:modified>
</cp:coreProperties>
</file>